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2B63AB"/>
            </a:solidFill>
            <a:ln>
              <a:solidFill>
                <a:srgbClr val="2B63AB"/>
              </a:solidFill>
            </a:ln>
          </c:spPr>
          <c:dLbls>
            <c:txPr>
              <a:bodyPr/>
              <a:lstStyle/>
              <a:p>
                <a:pPr>
                  <a:defRPr sz="1000">
                    <a:solidFill>
                      <a:srgbClr val="202C3A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Июль</c:v>
                </c:pt>
                <c:pt idx="1">
                  <c:v>Август</c:v>
                </c:pt>
                <c:pt idx="2">
                  <c:v>Сентябрь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120</c:v>
                </c:pt>
                <c:pt idx="1">
                  <c:v>140</c:v>
                </c:pt>
                <c:pt idx="2">
                  <c:v>160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DF702C"/>
            </a:solidFill>
            <a:ln>
              <a:solidFill>
                <a:srgbClr val="DF702C"/>
              </a:solidFill>
            </a:ln>
          </c:spPr>
          <c:dLbls>
            <c:txPr>
              <a:bodyPr/>
              <a:lstStyle/>
              <a:p>
                <a:pPr>
                  <a:defRPr sz="1000">
                    <a:solidFill>
                      <a:srgbClr val="202C3A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Июль</c:v>
                </c:pt>
                <c:pt idx="1">
                  <c:v>Август</c:v>
                </c:pt>
                <c:pt idx="2">
                  <c:v>Сентябрь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112</c:v>
                </c:pt>
                <c:pt idx="1">
                  <c:v>136</c:v>
                </c:pt>
                <c:pt idx="2">
                  <c:v>152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80.0"/>
          <c:min val="0.0"/>
        </c:scaling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"/>
              </a:defRPr>
            </a:pPr>
          </a:p>
        </c:txPr>
        <c:crossAx val="-2068027336"/>
        <c:crosses val="autoZero"/>
        <c:majorUnit val="20.0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Обложка. Иллюстрация рабочего места использована из исходного файла; новых растровых изображений не добавлялось.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Итог квартала: план 420, факт 400, отклонение −20, выполнение 95,2%.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Диаграмма построена как редактируемый нативный PowerPoint chart. План: 120/140/160; факт: 112/136/152.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Таблица содержит все исходные значения по месяцам и выделяет отклонения тёплым акцентом.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Слайд фиксирует только наблюдаемые факты и явно говорит, что причины отклонений пока неизвестны. Не заявляется, что что-либо проверено.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Все три пункта — меры плана на октябрь. Новых людей и денег не просим. Финальный блок: «Нужно согласовать: три меры на октябрь».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rgbClr val="F7F9FC"/>
          </a:solidFill>
          <a:ln w="10160">
            <a:solidFill>
              <a:srgbClr val="F7F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594360"/>
            <a:ext cx="521208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200" b="1" i="0">
                <a:solidFill>
                  <a:srgbClr val="2B63AB"/>
                </a:solidFill>
                <a:latin typeface="Arial"/>
              </a:rPr>
              <a:t>ОПЕРАЦИОННЫЙ ОТДЕЛ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51560"/>
            <a:ext cx="5349240" cy="1325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3400" b="1" i="0">
                <a:solidFill>
                  <a:srgbClr val="17385D"/>
                </a:solidFill>
                <a:latin typeface="Arial"/>
              </a:rPr>
              <a:t>Итоги работы
за III квартал 2026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85800" y="2697480"/>
            <a:ext cx="1280160" cy="0"/>
          </a:xfrm>
          <a:prstGeom prst="line">
            <a:avLst/>
          </a:prstGeom>
          <a:ln w="38100">
            <a:solidFill>
              <a:srgbClr val="DF70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58368" y="2999232"/>
            <a:ext cx="502920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r>
              <a:rPr sz="1600">
                <a:latin typeface="Arial"/>
              </a:rPr>
              <a:t>Июль — сентябрь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3886200"/>
            <a:ext cx="20116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200" b="1" i="0">
                <a:solidFill>
                  <a:srgbClr val="5B697A"/>
                </a:solidFill>
                <a:latin typeface="Arial"/>
              </a:rPr>
              <a:t>Крупный итог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4096512"/>
            <a:ext cx="5029200" cy="93268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3000" b="1" i="0">
                <a:solidFill>
                  <a:srgbClr val="17385D"/>
                </a:solidFill>
                <a:latin typeface="Arial"/>
              </a:rPr>
              <a:t>400 из 420
заявок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166360"/>
            <a:ext cx="502920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900" b="1" i="0">
                <a:solidFill>
                  <a:srgbClr val="DF702C"/>
                </a:solidFill>
                <a:latin typeface="Arial"/>
              </a:rPr>
              <a:t>95,2% выполнения плана</a:t>
            </a:r>
          </a:p>
        </p:txBody>
      </p:sp>
      <p:pic>
        <p:nvPicPr>
          <p:cNvPr id="10" name="Picture 9" descr="12aeebb17fa0f9db025112afb7bd7e7e-01_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0"/>
            <a:ext cx="5608015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583680" y="5989320"/>
            <a:ext cx="5608015" cy="868680"/>
          </a:xfrm>
          <a:prstGeom prst="rect">
            <a:avLst/>
          </a:prstGeom>
          <a:solidFill>
            <a:srgbClr val="17385D"/>
          </a:solidFill>
          <a:ln w="10160">
            <a:solidFill>
              <a:srgbClr val="1738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903720" y="6199632"/>
            <a:ext cx="493776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rial"/>
              </a:rPr>
              <a:t>Фокус: факт к плану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100" b="1" i="0">
                <a:solidFill>
                  <a:srgbClr val="2B63AB"/>
                </a:solidFill>
                <a:latin typeface="Arial"/>
              </a:rPr>
              <a:t>01 · ИТОГ КВАРТАЛА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1097280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3000" b="1" i="0">
                <a:solidFill>
                  <a:srgbClr val="17385D"/>
                </a:solidFill>
                <a:latin typeface="Arial"/>
              </a:rPr>
              <a:t>Квартал закрыт на 95,2% плана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78992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500" b="0" i="0">
                <a:solidFill>
                  <a:srgbClr val="5B697A"/>
                </a:solidFill>
                <a:latin typeface="Arial"/>
              </a:rPr>
              <a:t>Ниже — только зафиксированные показатели за июль–сентябрь.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28800"/>
            <a:ext cx="2487168" cy="1993392"/>
          </a:xfrm>
          <a:prstGeom prst="rect">
            <a:avLst/>
          </a:prstGeom>
          <a:solidFill>
            <a:srgbClr val="FFFFFF"/>
          </a:solidFill>
          <a:ln w="10160">
            <a:solidFill>
              <a:srgbClr val="D6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057400"/>
            <a:ext cx="19659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000" b="1" i="0">
                <a:solidFill>
                  <a:srgbClr val="5B697A"/>
                </a:solidFill>
                <a:latin typeface="Arial"/>
              </a:rPr>
              <a:t>ПЛАН</a:t>
            </a:r>
          </a:p>
        </p:txBody>
      </p:sp>
      <p:sp>
        <p:nvSpPr>
          <p:cNvPr id="7" name="Oval 6"/>
          <p:cNvSpPr/>
          <p:nvPr/>
        </p:nvSpPr>
        <p:spPr>
          <a:xfrm>
            <a:off x="2423160" y="2057400"/>
            <a:ext cx="347472" cy="347472"/>
          </a:xfrm>
          <a:prstGeom prst="ellipse">
            <a:avLst/>
          </a:prstGeom>
          <a:noFill/>
          <a:ln w="25400">
            <a:solidFill>
              <a:srgbClr val="2B63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499603" y="2133843"/>
            <a:ext cx="194584" cy="194584"/>
          </a:xfrm>
          <a:prstGeom prst="ellipse">
            <a:avLst/>
          </a:prstGeom>
          <a:noFill/>
          <a:ln w="25400">
            <a:solidFill>
              <a:srgbClr val="2B63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 flipV="1">
            <a:off x="2596896" y="2085197"/>
            <a:ext cx="145938" cy="145939"/>
          </a:xfrm>
          <a:prstGeom prst="line">
            <a:avLst/>
          </a:prstGeom>
          <a:ln w="25400">
            <a:solidFill>
              <a:srgbClr val="2B63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>
            <a:off x="2687238" y="2085197"/>
            <a:ext cx="55596" cy="13899"/>
          </a:xfrm>
          <a:prstGeom prst="line">
            <a:avLst/>
          </a:prstGeom>
          <a:ln w="25400">
            <a:solidFill>
              <a:srgbClr val="2B63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77240" y="2514600"/>
            <a:ext cx="205740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2900" b="1" i="0">
                <a:solidFill>
                  <a:srgbClr val="2B63AB"/>
                </a:solidFill>
                <a:latin typeface="Arial"/>
              </a:rPr>
              <a:t>420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3127248"/>
            <a:ext cx="196596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300" b="0" i="0">
                <a:solidFill>
                  <a:srgbClr val="5B697A"/>
                </a:solidFill>
                <a:latin typeface="Arial"/>
              </a:rPr>
              <a:t>заявок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83279" y="1828800"/>
            <a:ext cx="2487168" cy="1993392"/>
          </a:xfrm>
          <a:prstGeom prst="rect">
            <a:avLst/>
          </a:prstGeom>
          <a:solidFill>
            <a:srgbClr val="FFFFFF"/>
          </a:solidFill>
          <a:ln w="10160">
            <a:solidFill>
              <a:srgbClr val="D6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66160" y="2057400"/>
            <a:ext cx="19659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000" b="1" i="0">
                <a:solidFill>
                  <a:srgbClr val="5B697A"/>
                </a:solidFill>
                <a:latin typeface="Arial"/>
              </a:rPr>
              <a:t>ФАКТ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264200" y="2238085"/>
            <a:ext cx="93818" cy="90343"/>
          </a:xfrm>
          <a:prstGeom prst="line">
            <a:avLst/>
          </a:prstGeom>
          <a:ln w="31750">
            <a:solidFill>
              <a:srgbClr val="17385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5358018" y="2126894"/>
            <a:ext cx="166786" cy="201534"/>
          </a:xfrm>
          <a:prstGeom prst="line">
            <a:avLst/>
          </a:prstGeom>
          <a:ln w="31750">
            <a:solidFill>
              <a:srgbClr val="17385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566160" y="2514600"/>
            <a:ext cx="205740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2900" b="1" i="0">
                <a:solidFill>
                  <a:srgbClr val="17385D"/>
                </a:solidFill>
                <a:latin typeface="Arial"/>
              </a:rPr>
              <a:t>400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6160" y="3127248"/>
            <a:ext cx="196596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300" b="0" i="0">
                <a:solidFill>
                  <a:srgbClr val="5B697A"/>
                </a:solidFill>
                <a:latin typeface="Arial"/>
              </a:rPr>
              <a:t>заявок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72200" y="1828800"/>
            <a:ext cx="2487168" cy="1993392"/>
          </a:xfrm>
          <a:prstGeom prst="rect">
            <a:avLst/>
          </a:prstGeom>
          <a:solidFill>
            <a:srgbClr val="FFFFFF"/>
          </a:solidFill>
          <a:ln w="10160">
            <a:solidFill>
              <a:srgbClr val="D6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5080" y="2057400"/>
            <a:ext cx="19659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000" b="1" i="0">
                <a:solidFill>
                  <a:srgbClr val="5B697A"/>
                </a:solidFill>
                <a:latin typeface="Arial"/>
              </a:rPr>
              <a:t>ОТКЛОНЕНИЕ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063544" y="2231136"/>
            <a:ext cx="222383" cy="0"/>
          </a:xfrm>
          <a:prstGeom prst="line">
            <a:avLst/>
          </a:prstGeom>
          <a:ln w="31750">
            <a:solidFill>
              <a:srgbClr val="DF70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355080" y="2514600"/>
            <a:ext cx="205740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2900" b="1" i="0">
                <a:solidFill>
                  <a:srgbClr val="DF702C"/>
                </a:solidFill>
                <a:latin typeface="Arial"/>
              </a:rPr>
              <a:t>−20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55080" y="3127248"/>
            <a:ext cx="196596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300" b="0" i="0">
                <a:solidFill>
                  <a:srgbClr val="5B697A"/>
                </a:solidFill>
                <a:latin typeface="Arial"/>
              </a:rPr>
              <a:t>заявок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961119" y="1828800"/>
            <a:ext cx="2487168" cy="1993392"/>
          </a:xfrm>
          <a:prstGeom prst="rect">
            <a:avLst/>
          </a:prstGeom>
          <a:solidFill>
            <a:srgbClr val="FFFFFF"/>
          </a:solidFill>
          <a:ln w="10160">
            <a:solidFill>
              <a:srgbClr val="D6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3999" y="2057400"/>
            <a:ext cx="19659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000" b="1" i="0">
                <a:solidFill>
                  <a:srgbClr val="5B697A"/>
                </a:solidFill>
                <a:latin typeface="Arial"/>
              </a:rPr>
              <a:t>ВЫПОЛНЕНИЕ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789919" y="2119944"/>
            <a:ext cx="347472" cy="243230"/>
          </a:xfrm>
          <a:prstGeom prst="rect">
            <a:avLst/>
          </a:prstGeom>
          <a:solidFill>
            <a:srgbClr val="FFFFFF"/>
          </a:solidFill>
          <a:ln w="10160">
            <a:solidFill>
              <a:srgbClr val="1F80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 flipV="1">
            <a:off x="10852464" y="2057400"/>
            <a:ext cx="0" cy="62544"/>
          </a:xfrm>
          <a:prstGeom prst="line">
            <a:avLst/>
          </a:prstGeom>
          <a:ln w="25400">
            <a:solidFill>
              <a:srgbClr val="1F80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11053998" y="2057400"/>
            <a:ext cx="0" cy="62544"/>
          </a:xfrm>
          <a:prstGeom prst="line">
            <a:avLst/>
          </a:prstGeom>
          <a:ln w="25400">
            <a:solidFill>
              <a:srgbClr val="1F80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0789919" y="2189439"/>
            <a:ext cx="347473" cy="0"/>
          </a:xfrm>
          <a:prstGeom prst="line">
            <a:avLst/>
          </a:prstGeom>
          <a:ln w="19050">
            <a:solidFill>
              <a:srgbClr val="1F80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10869838" y="2248509"/>
            <a:ext cx="41697" cy="0"/>
          </a:xfrm>
          <a:prstGeom prst="line">
            <a:avLst/>
          </a:prstGeom>
          <a:ln w="19050">
            <a:solidFill>
              <a:srgbClr val="1F80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10981029" y="2248509"/>
            <a:ext cx="41697" cy="0"/>
          </a:xfrm>
          <a:prstGeom prst="line">
            <a:avLst/>
          </a:prstGeom>
          <a:ln w="19050">
            <a:solidFill>
              <a:srgbClr val="1F80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143999" y="2514600"/>
            <a:ext cx="205740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2900" b="1" i="0">
                <a:solidFill>
                  <a:srgbClr val="1F805E"/>
                </a:solidFill>
                <a:latin typeface="Arial"/>
              </a:rPr>
              <a:t>95,2%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3999" y="3127248"/>
            <a:ext cx="196596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300" b="0" i="0">
                <a:solidFill>
                  <a:srgbClr val="5B697A"/>
                </a:solidFill>
                <a:latin typeface="Arial"/>
              </a:rPr>
              <a:t>от плана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94360" y="4315968"/>
            <a:ext cx="10972800" cy="1051560"/>
          </a:xfrm>
          <a:prstGeom prst="rect">
            <a:avLst/>
          </a:prstGeom>
          <a:solidFill>
            <a:srgbClr val="E8F1FA"/>
          </a:solidFill>
          <a:ln w="10160">
            <a:solidFill>
              <a:srgbClr val="E8F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8680" y="4535424"/>
            <a:ext cx="347472" cy="34747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/>
            <a:r>
              <a:rPr sz="1800" b="1" i="0">
                <a:solidFill>
                  <a:srgbClr val="2B63AB"/>
                </a:solidFill>
                <a:latin typeface="Arial"/>
              </a:rPr>
              <a:t>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17320" y="4480560"/>
            <a:ext cx="9601200" cy="47548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800" b="0" i="0">
                <a:solidFill>
                  <a:srgbClr val="17385D"/>
                </a:solidFill>
                <a:latin typeface="Arial"/>
              </a:rPr>
              <a:t>Факт ниже плана на 20 заявок; дополнительных объяснений в исходных данных нет.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594360" y="6510528"/>
            <a:ext cx="11000232" cy="0"/>
          </a:xfrm>
          <a:prstGeom prst="line">
            <a:avLst/>
          </a:prstGeom>
          <a:ln w="10160">
            <a:solidFill>
              <a:srgbClr val="D6DE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94360" y="6565392"/>
            <a:ext cx="457200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900" b="0" i="0">
                <a:solidFill>
                  <a:srgbClr val="5B697A"/>
                </a:solidFill>
                <a:latin typeface="Arial"/>
              </a:rPr>
              <a:t>Операционный отдел · III квартал 2026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972800" y="6565392"/>
            <a:ext cx="59436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/>
            <a:r>
              <a:rPr sz="900" b="1" i="0">
                <a:solidFill>
                  <a:srgbClr val="5B697A"/>
                </a:solidFill>
                <a:latin typeface="Arial"/>
              </a:rPr>
              <a:t>2/6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100" b="1" i="0">
                <a:solidFill>
                  <a:srgbClr val="2B63AB"/>
                </a:solidFill>
                <a:latin typeface="Arial"/>
              </a:rPr>
              <a:t>02 · ДИНАМИКА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1097280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3000" b="1" i="0">
                <a:solidFill>
                  <a:srgbClr val="17385D"/>
                </a:solidFill>
                <a:latin typeface="Arial"/>
              </a:rPr>
              <a:t>План и факт по месяцам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594360" y="1783080"/>
          <a:ext cx="7498079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229600" y="1874519"/>
            <a:ext cx="3337560" cy="4069080"/>
          </a:xfrm>
          <a:prstGeom prst="rect">
            <a:avLst/>
          </a:prstGeom>
          <a:solidFill>
            <a:srgbClr val="F7F9FC"/>
          </a:solidFill>
          <a:ln w="10160">
            <a:solidFill>
              <a:srgbClr val="F7F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22208" y="2148840"/>
            <a:ext cx="265176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300" b="1" i="0">
                <a:solidFill>
                  <a:srgbClr val="2B63AB"/>
                </a:solidFill>
                <a:latin typeface="Arial"/>
              </a:rPr>
              <a:t>Выполнение по месяцам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22208" y="2697480"/>
            <a:ext cx="1207008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400" b="1" i="0">
                <a:solidFill>
                  <a:srgbClr val="17385D"/>
                </a:solidFill>
                <a:latin typeface="Arial"/>
              </a:rPr>
              <a:t>Июль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02368" y="2670048"/>
            <a:ext cx="1143000" cy="29260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2000" b="1" i="0">
                <a:solidFill>
                  <a:srgbClr val="DF702C"/>
                </a:solidFill>
                <a:latin typeface="Arial"/>
              </a:rPr>
              <a:t>93,3%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71632" y="2715768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/>
            <a:r>
              <a:rPr sz="1000" b="0" i="0">
                <a:solidFill>
                  <a:srgbClr val="5B697A"/>
                </a:solidFill>
                <a:latin typeface="Arial"/>
              </a:rPr>
              <a:t>−8 заявок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522208" y="3209544"/>
            <a:ext cx="2706624" cy="0"/>
          </a:xfrm>
          <a:prstGeom prst="line">
            <a:avLst/>
          </a:prstGeom>
          <a:ln w="10160">
            <a:solidFill>
              <a:srgbClr val="D6DE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522208" y="3657600"/>
            <a:ext cx="1207008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400" b="1" i="0">
                <a:solidFill>
                  <a:srgbClr val="17385D"/>
                </a:solidFill>
                <a:latin typeface="Arial"/>
              </a:rPr>
              <a:t>Август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02368" y="3630168"/>
            <a:ext cx="1143000" cy="29260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2000" b="1" i="0">
                <a:solidFill>
                  <a:srgbClr val="1F805E"/>
                </a:solidFill>
                <a:latin typeface="Arial"/>
              </a:rPr>
              <a:t>97,1%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3675887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/>
            <a:r>
              <a:rPr sz="1000" b="0" i="0">
                <a:solidFill>
                  <a:srgbClr val="5B697A"/>
                </a:solidFill>
                <a:latin typeface="Arial"/>
              </a:rPr>
              <a:t>−4 заявки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522208" y="4169664"/>
            <a:ext cx="2706624" cy="0"/>
          </a:xfrm>
          <a:prstGeom prst="line">
            <a:avLst/>
          </a:prstGeom>
          <a:ln w="10160">
            <a:solidFill>
              <a:srgbClr val="D6DE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522208" y="4617720"/>
            <a:ext cx="1207008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400" b="1" i="0">
                <a:solidFill>
                  <a:srgbClr val="17385D"/>
                </a:solidFill>
                <a:latin typeface="Arial"/>
              </a:rPr>
              <a:t>Сентябрь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02368" y="4590288"/>
            <a:ext cx="1143000" cy="29260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2000" b="1" i="0">
                <a:solidFill>
                  <a:srgbClr val="DF702C"/>
                </a:solidFill>
                <a:latin typeface="Arial"/>
              </a:rPr>
              <a:t>95,0%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71632" y="4636008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/>
            <a:r>
              <a:rPr sz="1000" b="0" i="0">
                <a:solidFill>
                  <a:srgbClr val="5B697A"/>
                </a:solidFill>
                <a:latin typeface="Arial"/>
              </a:rPr>
              <a:t>−8 заявок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522208" y="5129784"/>
            <a:ext cx="2706624" cy="0"/>
          </a:xfrm>
          <a:prstGeom prst="line">
            <a:avLst/>
          </a:prstGeom>
          <a:ln w="10160">
            <a:solidFill>
              <a:srgbClr val="D6DE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94360" y="6510528"/>
            <a:ext cx="11000232" cy="0"/>
          </a:xfrm>
          <a:prstGeom prst="line">
            <a:avLst/>
          </a:prstGeom>
          <a:ln w="10160">
            <a:solidFill>
              <a:srgbClr val="D6DE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94360" y="6565392"/>
            <a:ext cx="457200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900" b="0" i="0">
                <a:solidFill>
                  <a:srgbClr val="5B697A"/>
                </a:solidFill>
                <a:latin typeface="Arial"/>
              </a:rPr>
              <a:t>Операционный отдел · III квартал 2026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0" y="6565392"/>
            <a:ext cx="59436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/>
            <a:r>
              <a:rPr sz="900" b="1" i="0">
                <a:solidFill>
                  <a:srgbClr val="5B697A"/>
                </a:solidFill>
                <a:latin typeface="Arial"/>
              </a:rPr>
              <a:t>3/6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100" b="1" i="0">
                <a:solidFill>
                  <a:srgbClr val="2B63AB"/>
                </a:solidFill>
                <a:latin typeface="Arial"/>
              </a:rPr>
              <a:t>03 · СРАВНЕНИЕ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1097280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3000" b="1" i="0">
                <a:solidFill>
                  <a:srgbClr val="17385D"/>
                </a:solidFill>
                <a:latin typeface="Arial"/>
              </a:rPr>
              <a:t>Сводная таблица по месяцам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78992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500" b="0" i="0">
                <a:solidFill>
                  <a:srgbClr val="5B697A"/>
                </a:solidFill>
                <a:latin typeface="Arial"/>
              </a:rPr>
              <a:t>Все исходные показатели в одной строке на каждый месяц.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1828800"/>
          <a:ext cx="109728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2057400"/>
                <a:gridCol w="2057400"/>
                <a:gridCol w="2148840"/>
                <a:gridCol w="2331720"/>
              </a:tblGrid>
              <a:tr h="83439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</a:rPr>
                        <a:t>Месяц</a:t>
                      </a:r>
                    </a:p>
                  </a:txBody>
                  <a:tcPr>
                    <a:solidFill>
                      <a:srgbClr val="17385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</a:rPr>
                        <a:t>План</a:t>
                      </a:r>
                    </a:p>
                  </a:txBody>
                  <a:tcPr>
                    <a:solidFill>
                      <a:srgbClr val="17385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</a:rPr>
                        <a:t>Факт</a:t>
                      </a:r>
                    </a:p>
                  </a:txBody>
                  <a:tcPr>
                    <a:solidFill>
                      <a:srgbClr val="17385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</a:rPr>
                        <a:t>Отклонение</a:t>
                      </a:r>
                    </a:p>
                  </a:txBody>
                  <a:tcPr>
                    <a:solidFill>
                      <a:srgbClr val="17385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</a:rPr>
                        <a:t>Выполнение</a:t>
                      </a:r>
                    </a:p>
                  </a:txBody>
                  <a:tcPr>
                    <a:solidFill>
                      <a:srgbClr val="17385D"/>
                    </a:solidFill>
                  </a:tcPr>
                </a:tc>
              </a:tr>
              <a:tr h="834390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02C3A"/>
                          </a:solidFill>
                          <a:latin typeface="Arial"/>
                        </a:rPr>
                        <a:t>Июль</a:t>
                      </a:r>
                    </a:p>
                  </a:txBody>
                  <a:tcPr marL="146304" marR="109728" marT="73152" marB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02C3A"/>
                          </a:solidFill>
                          <a:latin typeface="Arial"/>
                        </a:rPr>
                        <a:t>120</a:t>
                      </a:r>
                    </a:p>
                  </a:txBody>
                  <a:tcPr marL="146304" marR="109728" marT="73152" marB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02C3A"/>
                          </a:solidFill>
                          <a:latin typeface="Arial"/>
                        </a:rPr>
                        <a:t>112</a:t>
                      </a:r>
                    </a:p>
                  </a:txBody>
                  <a:tcPr marL="146304" marR="109728" marT="73152" marB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DF702C"/>
                          </a:solidFill>
                          <a:latin typeface="Arial"/>
                        </a:rPr>
                        <a:t>−8 заявок</a:t>
                      </a:r>
                    </a:p>
                  </a:txBody>
                  <a:tcPr marL="146304" marR="109728" marT="73152" marB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1F805E"/>
                          </a:solidFill>
                          <a:latin typeface="Arial"/>
                        </a:rPr>
                        <a:t>93,3%</a:t>
                      </a:r>
                    </a:p>
                  </a:txBody>
                  <a:tcPr marL="146304" marR="109728" marT="73152" marB="73152">
                    <a:solidFill>
                      <a:srgbClr val="FFFFFF"/>
                    </a:solidFill>
                  </a:tcPr>
                </a:tc>
              </a:tr>
              <a:tr h="834390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02C3A"/>
                          </a:solidFill>
                          <a:latin typeface="Arial"/>
                        </a:rPr>
                        <a:t>Август</a:t>
                      </a:r>
                    </a:p>
                  </a:txBody>
                  <a:tcPr marL="146304" marR="109728" marT="73152" marB="73152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02C3A"/>
                          </a:solidFill>
                          <a:latin typeface="Arial"/>
                        </a:rPr>
                        <a:t>140</a:t>
                      </a:r>
                    </a:p>
                  </a:txBody>
                  <a:tcPr marL="146304" marR="109728" marT="73152" marB="73152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02C3A"/>
                          </a:solidFill>
                          <a:latin typeface="Arial"/>
                        </a:rPr>
                        <a:t>136</a:t>
                      </a:r>
                    </a:p>
                  </a:txBody>
                  <a:tcPr marL="146304" marR="109728" marT="73152" marB="73152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DF702C"/>
                          </a:solidFill>
                          <a:latin typeface="Arial"/>
                        </a:rPr>
                        <a:t>−4 заявки</a:t>
                      </a:r>
                    </a:p>
                  </a:txBody>
                  <a:tcPr marL="146304" marR="109728" marT="73152" marB="73152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1F805E"/>
                          </a:solidFill>
                          <a:latin typeface="Arial"/>
                        </a:rPr>
                        <a:t>97,1%</a:t>
                      </a:r>
                    </a:p>
                  </a:txBody>
                  <a:tcPr marL="146304" marR="109728" marT="73152" marB="73152">
                    <a:solidFill>
                      <a:srgbClr val="F4F7FA"/>
                    </a:solidFill>
                  </a:tcPr>
                </a:tc>
              </a:tr>
              <a:tr h="834390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02C3A"/>
                          </a:solidFill>
                          <a:latin typeface="Arial"/>
                        </a:rPr>
                        <a:t>Сентябрь</a:t>
                      </a:r>
                    </a:p>
                  </a:txBody>
                  <a:tcPr marL="146304" marR="109728" marT="73152" marB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02C3A"/>
                          </a:solidFill>
                          <a:latin typeface="Arial"/>
                        </a:rPr>
                        <a:t>160</a:t>
                      </a:r>
                    </a:p>
                  </a:txBody>
                  <a:tcPr marL="146304" marR="109728" marT="73152" marB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02C3A"/>
                          </a:solidFill>
                          <a:latin typeface="Arial"/>
                        </a:rPr>
                        <a:t>152</a:t>
                      </a:r>
                    </a:p>
                  </a:txBody>
                  <a:tcPr marL="146304" marR="109728" marT="73152" marB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DF702C"/>
                          </a:solidFill>
                          <a:latin typeface="Arial"/>
                        </a:rPr>
                        <a:t>−8 заявок</a:t>
                      </a:r>
                    </a:p>
                  </a:txBody>
                  <a:tcPr marL="146304" marR="109728" marT="73152" marB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1F805E"/>
                          </a:solidFill>
                          <a:latin typeface="Arial"/>
                        </a:rPr>
                        <a:t>95,0%</a:t>
                      </a:r>
                    </a:p>
                  </a:txBody>
                  <a:tcPr marL="146304" marR="109728" marT="73152" marB="7315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94360" y="5486400"/>
            <a:ext cx="10972800" cy="594360"/>
          </a:xfrm>
          <a:prstGeom prst="rect">
            <a:avLst/>
          </a:prstGeom>
          <a:solidFill>
            <a:srgbClr val="FCEDE4"/>
          </a:solidFill>
          <a:ln w="10160">
            <a:solidFill>
              <a:srgbClr val="FCE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13248"/>
            <a:ext cx="10424160" cy="7132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600" b="1" i="0">
                <a:solidFill>
                  <a:srgbClr val="17385D"/>
                </a:solidFill>
                <a:latin typeface="Arial"/>
              </a:rPr>
              <a:t>Наименьшее абсолютное отклонение — в августе: −4 заявки.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94360" y="6510528"/>
            <a:ext cx="11000232" cy="0"/>
          </a:xfrm>
          <a:prstGeom prst="line">
            <a:avLst/>
          </a:prstGeom>
          <a:ln w="10160">
            <a:solidFill>
              <a:srgbClr val="D6DE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4360" y="6565392"/>
            <a:ext cx="457200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900" b="0" i="0">
                <a:solidFill>
                  <a:srgbClr val="5B697A"/>
                </a:solidFill>
                <a:latin typeface="Arial"/>
              </a:rPr>
              <a:t>Операционный отдел · III квартал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0" y="6565392"/>
            <a:ext cx="59436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/>
            <a:r>
              <a:rPr sz="900" b="1" i="0">
                <a:solidFill>
                  <a:srgbClr val="5B697A"/>
                </a:solidFill>
                <a:latin typeface="Arial"/>
              </a:rPr>
              <a:t>4/6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100" b="1" i="0">
                <a:solidFill>
                  <a:srgbClr val="2B63AB"/>
                </a:solidFill>
                <a:latin typeface="Arial"/>
              </a:rPr>
              <a:t>04 · ГРАНИЦЫ ВЫВОДА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1097280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3000" b="1" i="0">
                <a:solidFill>
                  <a:srgbClr val="17385D"/>
                </a:solidFill>
                <a:latin typeface="Arial"/>
              </a:rPr>
              <a:t>Что известно — и чего пока нет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78992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500" b="0" i="0">
                <a:solidFill>
                  <a:srgbClr val="5B697A"/>
                </a:solidFill>
                <a:latin typeface="Arial"/>
              </a:rPr>
              <a:t>Отделяем наблюдаемые факты от объяснений, которых нет в исходных данных.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28800"/>
            <a:ext cx="5212080" cy="3886200"/>
          </a:xfrm>
          <a:prstGeom prst="rect">
            <a:avLst/>
          </a:prstGeom>
          <a:solidFill>
            <a:srgbClr val="E8F1FA"/>
          </a:solidFill>
          <a:ln w="10160">
            <a:solidFill>
              <a:srgbClr val="E8F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0120" y="2148840"/>
            <a:ext cx="502920" cy="502920"/>
          </a:xfrm>
          <a:prstGeom prst="ellipse">
            <a:avLst/>
          </a:prstGeom>
          <a:noFill/>
          <a:ln w="25400">
            <a:solidFill>
              <a:srgbClr val="2B63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70762" y="2259482"/>
            <a:ext cx="281635" cy="281635"/>
          </a:xfrm>
          <a:prstGeom prst="ellipse">
            <a:avLst/>
          </a:prstGeom>
          <a:noFill/>
          <a:ln w="25400">
            <a:solidFill>
              <a:srgbClr val="2B63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 flipV="1">
            <a:off x="1211580" y="2189073"/>
            <a:ext cx="211226" cy="211227"/>
          </a:xfrm>
          <a:prstGeom prst="line">
            <a:avLst/>
          </a:prstGeom>
          <a:ln w="25400">
            <a:solidFill>
              <a:srgbClr val="2B63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1342339" y="2189073"/>
            <a:ext cx="80467" cy="20117"/>
          </a:xfrm>
          <a:prstGeom prst="line">
            <a:avLst/>
          </a:prstGeom>
          <a:ln w="25400">
            <a:solidFill>
              <a:srgbClr val="2B63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64208" y="2148840"/>
            <a:ext cx="3474720" cy="29260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900" b="1" i="0">
                <a:solidFill>
                  <a:srgbClr val="17385D"/>
                </a:solidFill>
                <a:latin typeface="Arial"/>
              </a:rPr>
              <a:t>Наблюдаемый факт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880360"/>
            <a:ext cx="4434840" cy="9601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2500" b="1" i="0">
                <a:solidFill>
                  <a:srgbClr val="17385D"/>
                </a:solidFill>
                <a:latin typeface="Arial"/>
              </a:rPr>
              <a:t>Каждый месяц факт ниже плана.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4069080"/>
            <a:ext cx="4297680" cy="10515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800" b="1" i="0">
                <a:solidFill>
                  <a:srgbClr val="2B63AB"/>
                </a:solidFill>
                <a:latin typeface="Arial"/>
              </a:rPr>
              <a:t>Наименьшее относительное отставание — в августе:
−4 заявки · 97,1%.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55080" y="1828800"/>
            <a:ext cx="5212080" cy="3886200"/>
          </a:xfrm>
          <a:prstGeom prst="rect">
            <a:avLst/>
          </a:prstGeom>
          <a:solidFill>
            <a:srgbClr val="F7F9FC"/>
          </a:solidFill>
          <a:ln w="10160">
            <a:solidFill>
              <a:srgbClr val="F7F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6811365" y="2400300"/>
            <a:ext cx="321869" cy="0"/>
          </a:xfrm>
          <a:prstGeom prst="line">
            <a:avLst/>
          </a:prstGeom>
          <a:ln w="31750">
            <a:solidFill>
              <a:srgbClr val="DF70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424927" y="2148840"/>
            <a:ext cx="3566160" cy="29260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900" b="1" i="0">
                <a:solidFill>
                  <a:srgbClr val="17385D"/>
                </a:solidFill>
                <a:latin typeface="Arial"/>
              </a:rPr>
              <a:t>Пока не известно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20840" y="2880360"/>
            <a:ext cx="4251960" cy="12344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2500" b="1" i="0">
                <a:solidFill>
                  <a:srgbClr val="17385D"/>
                </a:solidFill>
                <a:latin typeface="Arial"/>
              </a:rPr>
              <a:t>Причины отклонений
не зафиксированы.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20840" y="4343400"/>
            <a:ext cx="4160520" cy="7315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800" b="1" i="0">
                <a:solidFill>
                  <a:srgbClr val="DF702C"/>
                </a:solidFill>
                <a:latin typeface="Arial"/>
              </a:rPr>
              <a:t>Поэтому объяснения и версии
не делаются.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94360" y="6510528"/>
            <a:ext cx="11000232" cy="0"/>
          </a:xfrm>
          <a:prstGeom prst="line">
            <a:avLst/>
          </a:prstGeom>
          <a:ln w="10160">
            <a:solidFill>
              <a:srgbClr val="D6DE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94360" y="6565392"/>
            <a:ext cx="457200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900" b="0" i="0">
                <a:solidFill>
                  <a:srgbClr val="5B697A"/>
                </a:solidFill>
                <a:latin typeface="Arial"/>
              </a:rPr>
              <a:t>Операционный отдел · III квартал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565392"/>
            <a:ext cx="59436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/>
            <a:r>
              <a:rPr sz="900" b="1" i="0">
                <a:solidFill>
                  <a:srgbClr val="5B697A"/>
                </a:solidFill>
                <a:latin typeface="Arial"/>
              </a:rPr>
              <a:t>5/6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100" b="1" i="0">
                <a:solidFill>
                  <a:srgbClr val="2B63AB"/>
                </a:solidFill>
                <a:latin typeface="Arial"/>
              </a:rPr>
              <a:t>05 · РЕШЕНИЕ НА ОКТЯБРЬ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1097280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3000" b="1" i="0">
                <a:solidFill>
                  <a:srgbClr val="17385D"/>
                </a:solidFill>
                <a:latin typeface="Arial"/>
              </a:rPr>
              <a:t>Три меры плана — на согласование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78992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500" b="0" i="0">
                <a:solidFill>
                  <a:srgbClr val="5B697A"/>
                </a:solidFill>
                <a:latin typeface="Arial"/>
              </a:rPr>
              <a:t>Это предложения на октябрь, а не уже выполненные действия.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28800"/>
            <a:ext cx="3337560" cy="2331720"/>
          </a:xfrm>
          <a:prstGeom prst="rect">
            <a:avLst/>
          </a:prstGeom>
          <a:solidFill>
            <a:srgbClr val="FFFFFF"/>
          </a:solidFill>
          <a:ln w="10160">
            <a:solidFill>
              <a:srgbClr val="D6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4572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200" b="1" i="0">
                <a:solidFill>
                  <a:srgbClr val="DF702C"/>
                </a:solidFill>
                <a:latin typeface="Arial"/>
              </a:rPr>
              <a:t>01</a:t>
            </a:r>
          </a:p>
        </p:txBody>
      </p:sp>
      <p:sp>
        <p:nvSpPr>
          <p:cNvPr id="7" name="Rectangle 6"/>
          <p:cNvSpPr/>
          <p:nvPr/>
        </p:nvSpPr>
        <p:spPr>
          <a:xfrm>
            <a:off x="3172968" y="2134758"/>
            <a:ext cx="429768" cy="300837"/>
          </a:xfrm>
          <a:prstGeom prst="rect">
            <a:avLst/>
          </a:prstGeom>
          <a:solidFill>
            <a:srgbClr val="FFFFFF"/>
          </a:solidFill>
          <a:ln w="10160">
            <a:solidFill>
              <a:srgbClr val="2B63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 flipV="1">
            <a:off x="3250326" y="2057400"/>
            <a:ext cx="0" cy="77358"/>
          </a:xfrm>
          <a:prstGeom prst="line">
            <a:avLst/>
          </a:prstGeom>
          <a:ln w="25400">
            <a:solidFill>
              <a:srgbClr val="2B63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3499591" y="2057400"/>
            <a:ext cx="0" cy="77358"/>
          </a:xfrm>
          <a:prstGeom prst="line">
            <a:avLst/>
          </a:prstGeom>
          <a:ln w="25400">
            <a:solidFill>
              <a:srgbClr val="2B63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172968" y="2220711"/>
            <a:ext cx="429767" cy="0"/>
          </a:xfrm>
          <a:prstGeom prst="line">
            <a:avLst/>
          </a:prstGeom>
          <a:ln w="19050">
            <a:solidFill>
              <a:srgbClr val="2B63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271814" y="2293772"/>
            <a:ext cx="51572" cy="0"/>
          </a:xfrm>
          <a:prstGeom prst="line">
            <a:avLst/>
          </a:prstGeom>
          <a:ln w="19050">
            <a:solidFill>
              <a:srgbClr val="2B63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409340" y="2293772"/>
            <a:ext cx="51572" cy="0"/>
          </a:xfrm>
          <a:prstGeom prst="line">
            <a:avLst/>
          </a:prstGeom>
          <a:ln w="19050">
            <a:solidFill>
              <a:srgbClr val="2B63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22960" y="2697480"/>
            <a:ext cx="2743200" cy="7772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2100" b="1" i="0">
                <a:solidFill>
                  <a:srgbClr val="17385D"/>
                </a:solidFill>
                <a:latin typeface="Arial"/>
              </a:rPr>
              <a:t>Еженедельная
проверка очереди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22960" y="3694176"/>
            <a:ext cx="2834640" cy="0"/>
          </a:xfrm>
          <a:prstGeom prst="line">
            <a:avLst/>
          </a:prstGeom>
          <a:ln w="10160">
            <a:solidFill>
              <a:srgbClr val="D6DE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22960" y="3803904"/>
            <a:ext cx="2743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000" b="1" i="0">
                <a:solidFill>
                  <a:srgbClr val="5B697A"/>
                </a:solidFill>
                <a:latin typeface="Arial"/>
              </a:rPr>
              <a:t>МЕРА ПЛАНА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97680" y="1828800"/>
            <a:ext cx="3337560" cy="2331720"/>
          </a:xfrm>
          <a:prstGeom prst="rect">
            <a:avLst/>
          </a:prstGeom>
          <a:solidFill>
            <a:srgbClr val="FFFFFF"/>
          </a:solidFill>
          <a:ln w="10160">
            <a:solidFill>
              <a:srgbClr val="D6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26280" y="2057400"/>
            <a:ext cx="4572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200" b="1" i="0">
                <a:solidFill>
                  <a:srgbClr val="DF702C"/>
                </a:solidFill>
                <a:latin typeface="Arial"/>
              </a:rPr>
              <a:t>02</a:t>
            </a:r>
          </a:p>
        </p:txBody>
      </p:sp>
      <p:sp>
        <p:nvSpPr>
          <p:cNvPr id="18" name="Oval 17"/>
          <p:cNvSpPr/>
          <p:nvPr/>
        </p:nvSpPr>
        <p:spPr>
          <a:xfrm>
            <a:off x="6876288" y="2057400"/>
            <a:ext cx="270753" cy="270753"/>
          </a:xfrm>
          <a:prstGeom prst="ellipse">
            <a:avLst/>
          </a:prstGeom>
          <a:noFill/>
          <a:ln w="25400">
            <a:solidFill>
              <a:srgbClr val="2B63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7112660" y="2293772"/>
            <a:ext cx="171907" cy="171907"/>
          </a:xfrm>
          <a:prstGeom prst="line">
            <a:avLst/>
          </a:prstGeom>
          <a:ln w="31750">
            <a:solidFill>
              <a:srgbClr val="2B63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526280" y="2670048"/>
            <a:ext cx="2743200" cy="10972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2100" b="1" i="0">
                <a:solidFill>
                  <a:srgbClr val="17385D"/>
                </a:solidFill>
                <a:latin typeface="Arial"/>
              </a:rPr>
              <a:t>Разбор трёх
самых долгих заявок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526280" y="3694176"/>
            <a:ext cx="2834640" cy="0"/>
          </a:xfrm>
          <a:prstGeom prst="line">
            <a:avLst/>
          </a:prstGeom>
          <a:ln w="10160">
            <a:solidFill>
              <a:srgbClr val="D6DE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526280" y="3803904"/>
            <a:ext cx="2743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000" b="1" i="0">
                <a:solidFill>
                  <a:srgbClr val="5B697A"/>
                </a:solidFill>
                <a:latin typeface="Arial"/>
              </a:rPr>
              <a:t>МЕРА ПЛАНА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01000" y="1828800"/>
            <a:ext cx="3337560" cy="2331720"/>
          </a:xfrm>
          <a:prstGeom prst="rect">
            <a:avLst/>
          </a:prstGeom>
          <a:solidFill>
            <a:srgbClr val="FFFFFF"/>
          </a:solidFill>
          <a:ln w="10160">
            <a:solidFill>
              <a:srgbClr val="D6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0" y="2057400"/>
            <a:ext cx="4572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200" b="1" i="0">
                <a:solidFill>
                  <a:srgbClr val="DF702C"/>
                </a:solidFill>
                <a:latin typeface="Arial"/>
              </a:rPr>
              <a:t>03</a:t>
            </a:r>
          </a:p>
        </p:txBody>
      </p:sp>
      <p:sp>
        <p:nvSpPr>
          <p:cNvPr id="25" name="Oval 24"/>
          <p:cNvSpPr/>
          <p:nvPr/>
        </p:nvSpPr>
        <p:spPr>
          <a:xfrm>
            <a:off x="10730026" y="2057400"/>
            <a:ext cx="128930" cy="128930"/>
          </a:xfrm>
          <a:prstGeom prst="ellipse">
            <a:avLst/>
          </a:prstGeom>
          <a:solidFill>
            <a:srgbClr val="2B63AB"/>
          </a:solidFill>
          <a:ln>
            <a:solidFill>
              <a:srgbClr val="2B63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10665561" y="2379726"/>
            <a:ext cx="257861" cy="0"/>
          </a:xfrm>
          <a:prstGeom prst="line">
            <a:avLst/>
          </a:prstGeom>
          <a:ln w="25400">
            <a:solidFill>
              <a:srgbClr val="2B63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10794492" y="2186330"/>
            <a:ext cx="0" cy="193396"/>
          </a:xfrm>
          <a:prstGeom prst="line">
            <a:avLst/>
          </a:prstGeom>
          <a:ln w="25400">
            <a:solidFill>
              <a:srgbClr val="2B63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229600" y="2697480"/>
            <a:ext cx="2743200" cy="7772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2100" b="1" i="0">
                <a:solidFill>
                  <a:srgbClr val="17385D"/>
                </a:solidFill>
                <a:latin typeface="Arial"/>
              </a:rPr>
              <a:t>Уточнение
ответственных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8229600" y="3694176"/>
            <a:ext cx="2834640" cy="0"/>
          </a:xfrm>
          <a:prstGeom prst="line">
            <a:avLst/>
          </a:prstGeom>
          <a:ln w="10160">
            <a:solidFill>
              <a:srgbClr val="D6DE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229600" y="3803904"/>
            <a:ext cx="27432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000" b="1" i="0">
                <a:solidFill>
                  <a:srgbClr val="5B697A"/>
                </a:solidFill>
                <a:latin typeface="Arial"/>
              </a:rPr>
              <a:t>МЕРА ПЛАНА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4360" y="4663440"/>
            <a:ext cx="7406640" cy="822960"/>
          </a:xfrm>
          <a:prstGeom prst="rect">
            <a:avLst/>
          </a:prstGeom>
          <a:solidFill>
            <a:srgbClr val="FCEDE4"/>
          </a:solidFill>
          <a:ln w="10160">
            <a:solidFill>
              <a:srgbClr val="FCE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68680" y="4855464"/>
            <a:ext cx="6858000" cy="47548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900" b="1" i="0">
                <a:solidFill>
                  <a:srgbClr val="17385D"/>
                </a:solidFill>
                <a:latin typeface="Arial"/>
              </a:rPr>
              <a:t>Новых людей и денег не просим.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366760" y="4663440"/>
            <a:ext cx="3200400" cy="822960"/>
          </a:xfrm>
          <a:prstGeom prst="rect">
            <a:avLst/>
          </a:prstGeom>
          <a:solidFill>
            <a:srgbClr val="17385D"/>
          </a:solidFill>
          <a:ln w="10160">
            <a:solidFill>
              <a:srgbClr val="1738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13648" y="4828032"/>
            <a:ext cx="274320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rial"/>
              </a:rPr>
              <a:t>Нужно согласовать:
три меры на октябрь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94360" y="6510528"/>
            <a:ext cx="11000232" cy="0"/>
          </a:xfrm>
          <a:prstGeom prst="line">
            <a:avLst/>
          </a:prstGeom>
          <a:ln w="10160">
            <a:solidFill>
              <a:srgbClr val="D6DE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94360" y="6565392"/>
            <a:ext cx="457200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/>
            <a:r>
              <a:rPr sz="900" b="0" i="0">
                <a:solidFill>
                  <a:srgbClr val="5B697A"/>
                </a:solidFill>
                <a:latin typeface="Arial"/>
              </a:rPr>
              <a:t>Операционный отдел · III квартал 2026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972800" y="6565392"/>
            <a:ext cx="59436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/>
            <a:r>
              <a:rPr sz="900" b="1" i="0">
                <a:solidFill>
                  <a:srgbClr val="5B697A"/>
                </a:solidFill>
                <a:latin typeface="Arial"/>
              </a:rPr>
              <a:t>6/6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/>
        <a:effectStyle/>
        <a:effectStyle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/>
        <a:effectStyle/>
        <a:effectStyle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